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0"/>
  </p:handoutMasterIdLst>
  <p:sldIdLst>
    <p:sldId id="258" r:id="rId4"/>
    <p:sldId id="292" r:id="rId6"/>
    <p:sldId id="295" r:id="rId7"/>
    <p:sldId id="288" r:id="rId8"/>
    <p:sldId id="270" r:id="rId9"/>
  </p:sldIdLst>
  <p:sldSz cx="12192000" cy="6858000"/>
  <p:notesSz cx="6858000" cy="9144000"/>
  <p:embeddedFontLst>
    <p:embeddedFont>
      <p:font typeface="MiSans" panose="00000500000000000000" pitchFamily="2" charset="-122"/>
      <p:regular r:id="rId15"/>
    </p:embeddedFont>
    <p:embeddedFont>
      <p:font typeface="MiSans Heavy" panose="00000A00000000000000" charset="-122"/>
      <p:bold r:id="rId16"/>
    </p:embeddedFont>
    <p:embeddedFont>
      <p:font typeface="微软雅黑" panose="020B0503020204020204" charset="-122"/>
      <p:regular r:id="rId17"/>
    </p:embeddedFont>
    <p:embeddedFont>
      <p:font typeface="思源黑体" panose="020B0800000000000000" charset="-122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667109183" name="韩逸燊" initials="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C90"/>
    <a:srgbClr val="1A3260"/>
    <a:srgbClr val="FFFFFF"/>
    <a:srgbClr val="15126F"/>
    <a:srgbClr val="151572"/>
    <a:srgbClr val="162A80"/>
    <a:srgbClr val="151B76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89460" cy="6858000"/>
          </a:xfrm>
          <a:custGeom>
            <a:avLst/>
            <a:gdLst>
              <a:gd name="connsiteX0" fmla="*/ 0 w 12189730"/>
              <a:gd name="connsiteY0" fmla="*/ 0 h 6858000"/>
              <a:gd name="connsiteX1" fmla="*/ 12189730 w 12189730"/>
              <a:gd name="connsiteY1" fmla="*/ 0 h 6858000"/>
              <a:gd name="connsiteX2" fmla="*/ 12189730 w 12189730"/>
              <a:gd name="connsiteY2" fmla="*/ 6858000 h 6858000"/>
              <a:gd name="connsiteX3" fmla="*/ 0 w 121897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730" h="6858000">
                <a:moveTo>
                  <a:pt x="0" y="0"/>
                </a:moveTo>
                <a:lnTo>
                  <a:pt x="12189730" y="0"/>
                </a:lnTo>
                <a:lnTo>
                  <a:pt x="1218973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1302385" y="4168775"/>
            <a:ext cx="1503045" cy="369570"/>
          </a:xfrm>
          <a:prstGeom prst="roundRect">
            <a:avLst>
              <a:gd name="adj" fmla="val 19759"/>
            </a:avLst>
          </a:prstGeom>
          <a:gradFill>
            <a:gsLst>
              <a:gs pos="0">
                <a:schemeClr val="accent6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188085" y="3399155"/>
            <a:ext cx="5519420" cy="456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lt1"/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1187450" y="1575435"/>
            <a:ext cx="5520055" cy="16764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0" i="0" u="none" strike="noStrike" kern="1200" cap="none" spc="0" normalizeH="0" baseline="0" noProof="1" dirty="0">
                <a:solidFill>
                  <a:schemeClr val="lt1"/>
                </a:solidFill>
                <a:latin typeface="MiSans Heavy" panose="00000A00000000000000" charset="-122"/>
                <a:ea typeface="MiSans Heavy" panose="00000A00000000000000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90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65760" y="365125"/>
            <a:ext cx="10988040" cy="7794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65760" y="1253330"/>
            <a:ext cx="10988040" cy="483426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/>
            <a:r>
              <a:rPr lang="zh-CN" altLang="en-US" dirty="0"/>
              <a:t>三级</a:t>
            </a:r>
            <a:endParaRPr lang="zh-CN" altLang="en-US" dirty="0"/>
          </a:p>
          <a:p>
            <a:pPr marR="0" lvl="3"/>
            <a:r>
              <a:rPr lang="zh-CN" altLang="en-US" dirty="0"/>
              <a:t>四级</a:t>
            </a:r>
            <a:endParaRPr lang="zh-CN" altLang="en-US" dirty="0"/>
          </a:p>
          <a:p>
            <a:pPr marR="0"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</p:spTree>
    <p:custDataLst>
      <p:tags r:id="rId9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dirty="0" smtClean="0">
          <a:ln>
            <a:noFill/>
            <a:prstDash val="sysDot"/>
          </a:ln>
          <a:solidFill>
            <a:schemeClr val="tx1"/>
          </a:solidFill>
          <a:uFillTx/>
          <a:latin typeface="MiSans Heavy" panose="00000A00000000000000" charset="-122"/>
          <a:ea typeface="MiSans Heavy" panose="00000A00000000000000" charset="-122"/>
          <a:cs typeface="MiSans" panose="00000500000000000000" pitchFamily="2" charset="-122"/>
          <a:sym typeface="MiSans Heavy" panose="00000A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MiSans" panose="00000500000000000000" pitchFamily="2" charset="-122"/>
          <a:ea typeface="MiSans" panose="00000500000000000000" pitchFamily="2" charset="-122"/>
          <a:cs typeface="MiSans" panose="00000500000000000000" pitchFamily="2" charset="-122"/>
          <a:sym typeface="MiSans" panose="00000500000000000000" pitchFamily="2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66135" y="2964180"/>
            <a:ext cx="505650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电控第</a:t>
            </a:r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五次培训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6600" y="5249545"/>
            <a:ext cx="2698115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sym typeface="MiSans" panose="00000500000000000000" pitchFamily="2" charset="-122"/>
              </a:rPr>
              <a:t>韩逸燊</a:t>
            </a:r>
            <a:endParaRPr lang="en-US" altLang="zh-CN" sz="2800">
              <a:latin typeface="思源黑体" panose="020B0800000000000000" charset="-122"/>
              <a:ea typeface="思源黑体" panose="020B0800000000000000" charset="-122"/>
            </a:endParaRPr>
          </a:p>
          <a:p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2025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年</a:t>
            </a:r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1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月</a:t>
            </a:r>
            <a:endParaRPr lang="zh-CN" altLang="en-US" sz="2800"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285115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I2C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知识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5391150" y="3573145"/>
            <a:ext cx="6369050" cy="28708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6560" y="1894205"/>
            <a:ext cx="7636510" cy="2976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I2C</a:t>
            </a:r>
            <a:r>
              <a:rPr lang="zh-CN" altLang="en-US"/>
              <a:t>总线是一种串行、半双工的总线，一根数据线</a:t>
            </a:r>
            <a:r>
              <a:rPr lang="en-US" altLang="zh-CN" b="1"/>
              <a:t>SDA</a:t>
            </a:r>
            <a:r>
              <a:rPr lang="zh-CN" altLang="en-US"/>
              <a:t>用于收发数据，一根时钟线</a:t>
            </a:r>
            <a:r>
              <a:rPr lang="en-US" altLang="zh-CN"/>
              <a:t>SCL</a:t>
            </a:r>
            <a:r>
              <a:rPr lang="zh-CN" altLang="en-US"/>
              <a:t>用于通信双方时钟的同步。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通信过程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主机发送起始信号启用总线</a:t>
            </a:r>
            <a:endParaRPr lang="zh-CN" altLang="en-US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主机发送一个字节数据指明从机地址和后续字节的传送方向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被寻址的从机发送应答信号回应主机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发送器发送一个字节数据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接收器发送应答信号回应发送器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........ </a:t>
            </a:r>
            <a:r>
              <a:rPr lang="zh-CN" altLang="en-US">
                <a:sym typeface="+mn-ea"/>
              </a:rPr>
              <a:t>（循环步骤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通信完成后主机发送停止信号释放总线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4863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I2C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6560" y="1753870"/>
            <a:ext cx="4565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I2C1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并生成代码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315" y="1753870"/>
            <a:ext cx="3827780" cy="4474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2422525"/>
            <a:ext cx="4213860" cy="38055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456565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DMA-I2C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6560" y="1753870"/>
            <a:ext cx="4565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I2C1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并生成代码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315" y="2765425"/>
            <a:ext cx="6152515" cy="2941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4411980"/>
            <a:ext cx="5335905" cy="12947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" y="3050540"/>
            <a:ext cx="5360035" cy="11068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12640" y="2964180"/>
            <a:ext cx="296735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感谢观看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6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CONTENT_GROUP_TYPE" val="contentchip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CONTENT_GROUP_TYPE" val="contentchip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82"/>
  <p:tag name="KSO_WM_SPECIAL_SOURCE" val="bdnull"/>
  <p:tag name="KSO_WM_TEMPLATE_THUMBS_INDEX" val="1、9"/>
</p:tagLst>
</file>

<file path=ppt/tags/tag7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8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18">
      <a:dk1>
        <a:srgbClr val="000000"/>
      </a:dk1>
      <a:lt1>
        <a:srgbClr val="FFFFFF"/>
      </a:lt1>
      <a:dk2>
        <a:srgbClr val="093495"/>
      </a:dk2>
      <a:lt2>
        <a:srgbClr val="ECF2FE"/>
      </a:lt2>
      <a:accent1>
        <a:srgbClr val="0F60FF"/>
      </a:accent1>
      <a:accent2>
        <a:srgbClr val="3A4EFE"/>
      </a:accent2>
      <a:accent3>
        <a:srgbClr val="653CFC"/>
      </a:accent3>
      <a:accent4>
        <a:srgbClr val="902AFB"/>
      </a:accent4>
      <a:accent5>
        <a:srgbClr val="BB18F9"/>
      </a:accent5>
      <a:accent6>
        <a:srgbClr val="E606F8"/>
      </a:accent6>
      <a:hlink>
        <a:srgbClr val="0563C1"/>
      </a:hlink>
      <a:folHlink>
        <a:srgbClr val="954F72"/>
      </a:folHlink>
    </a:clrScheme>
    <a:fontScheme name="自定义 6">
      <a:majorFont>
        <a:latin typeface="MiSans Heavy"/>
        <a:ea typeface="MiSans Heavy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WPS 演示</Application>
  <PresentationFormat>宽屏</PresentationFormat>
  <Paragraphs>32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Arial</vt:lpstr>
      <vt:lpstr>宋体</vt:lpstr>
      <vt:lpstr>Wingdings</vt:lpstr>
      <vt:lpstr>Wingdings</vt:lpstr>
      <vt:lpstr>MiSans</vt:lpstr>
      <vt:lpstr>MiSans Heavy</vt:lpstr>
      <vt:lpstr>微软雅黑</vt:lpstr>
      <vt:lpstr>思源黑体</vt:lpstr>
      <vt:lpstr>Arial Unicode MS</vt:lpstr>
      <vt:lpstr>Calibri</vt:lpstr>
      <vt:lpstr>WPS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韩逸燊</cp:lastModifiedBy>
  <cp:revision>190</cp:revision>
  <dcterms:created xsi:type="dcterms:W3CDTF">2019-06-19T02:08:00Z</dcterms:created>
  <dcterms:modified xsi:type="dcterms:W3CDTF">2025-02-17T01:57:37Z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BFBE8229682B4AD58AC7A13733CAEA82_11</vt:lpwstr>
  </property>
</Properties>
</file>